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4"/>
  </p:handoutMasterIdLst>
  <p:sldIdLst>
    <p:sldId id="258" r:id="rId2"/>
    <p:sldId id="259" r:id="rId3"/>
    <p:sldId id="348" r:id="rId4"/>
    <p:sldId id="349" r:id="rId5"/>
    <p:sldId id="350" r:id="rId6"/>
    <p:sldId id="352" r:id="rId7"/>
    <p:sldId id="351" r:id="rId8"/>
    <p:sldId id="361" r:id="rId9"/>
    <p:sldId id="334" r:id="rId10"/>
    <p:sldId id="342" r:id="rId11"/>
    <p:sldId id="367" r:id="rId12"/>
    <p:sldId id="345" r:id="rId13"/>
    <p:sldId id="346" r:id="rId14"/>
    <p:sldId id="335" r:id="rId15"/>
    <p:sldId id="347" r:id="rId16"/>
    <p:sldId id="336" r:id="rId17"/>
    <p:sldId id="365" r:id="rId18"/>
    <p:sldId id="364" r:id="rId19"/>
    <p:sldId id="353" r:id="rId20"/>
    <p:sldId id="261" r:id="rId21"/>
    <p:sldId id="275" r:id="rId22"/>
    <p:sldId id="360" r:id="rId23"/>
    <p:sldId id="276" r:id="rId24"/>
    <p:sldId id="338" r:id="rId25"/>
    <p:sldId id="340" r:id="rId26"/>
    <p:sldId id="270" r:id="rId27"/>
    <p:sldId id="359" r:id="rId28"/>
    <p:sldId id="355" r:id="rId29"/>
    <p:sldId id="354" r:id="rId30"/>
    <p:sldId id="323" r:id="rId31"/>
    <p:sldId id="366" r:id="rId32"/>
    <p:sldId id="328" r:id="rId33"/>
  </p:sldIdLst>
  <p:sldSz cx="12192000" cy="6858000"/>
  <p:notesSz cx="6864350"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660"/>
  </p:normalViewPr>
  <p:slideViewPr>
    <p:cSldViewPr snapToGrid="0">
      <p:cViewPr varScale="1">
        <p:scale>
          <a:sx n="62" d="100"/>
          <a:sy n="62" d="100"/>
        </p:scale>
        <p:origin x="520" y="56"/>
      </p:cViewPr>
      <p:guideLst/>
    </p:cSldViewPr>
  </p:slideViewPr>
  <p:notesTextViewPr>
    <p:cViewPr>
      <p:scale>
        <a:sx n="1" d="1"/>
        <a:sy n="1" d="1"/>
      </p:scale>
      <p:origin x="0" y="0"/>
    </p:cViewPr>
  </p:notesTextViewPr>
  <p:notesViewPr>
    <p:cSldViewPr snapToGrid="0">
      <p:cViewPr varScale="1">
        <p:scale>
          <a:sx n="31" d="100"/>
          <a:sy n="31" d="100"/>
        </p:scale>
        <p:origin x="23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7458AA-647E-4ED7-9CEF-C0509602BCCB}"/>
              </a:ext>
            </a:extLst>
          </p:cNvPr>
          <p:cNvSpPr>
            <a:spLocks noGrp="1"/>
          </p:cNvSpPr>
          <p:nvPr>
            <p:ph type="hdr" sz="quarter"/>
          </p:nvPr>
        </p:nvSpPr>
        <p:spPr>
          <a:xfrm>
            <a:off x="0" y="0"/>
            <a:ext cx="2974552" cy="501560"/>
          </a:xfrm>
          <a:prstGeom prst="rect">
            <a:avLst/>
          </a:prstGeom>
        </p:spPr>
        <p:txBody>
          <a:bodyPr vert="horz" lIns="96341" tIns="48171" rIns="96341" bIns="48171" rtlCol="0"/>
          <a:lstStyle>
            <a:lvl1pPr algn="l">
              <a:defRPr sz="1300"/>
            </a:lvl1pPr>
          </a:lstStyle>
          <a:p>
            <a:endParaRPr lang="en-GB"/>
          </a:p>
        </p:txBody>
      </p:sp>
      <p:sp>
        <p:nvSpPr>
          <p:cNvPr id="3" name="Date Placeholder 2">
            <a:extLst>
              <a:ext uri="{FF2B5EF4-FFF2-40B4-BE49-F238E27FC236}">
                <a16:creationId xmlns:a16="http://schemas.microsoft.com/office/drawing/2014/main" id="{182AD663-D8CB-496F-98E7-3C7EA05A0658}"/>
              </a:ext>
            </a:extLst>
          </p:cNvPr>
          <p:cNvSpPr>
            <a:spLocks noGrp="1"/>
          </p:cNvSpPr>
          <p:nvPr>
            <p:ph type="dt" sz="quarter" idx="1"/>
          </p:nvPr>
        </p:nvSpPr>
        <p:spPr>
          <a:xfrm>
            <a:off x="3888210" y="0"/>
            <a:ext cx="2974552" cy="501560"/>
          </a:xfrm>
          <a:prstGeom prst="rect">
            <a:avLst/>
          </a:prstGeom>
        </p:spPr>
        <p:txBody>
          <a:bodyPr vert="horz" lIns="96341" tIns="48171" rIns="96341" bIns="48171" rtlCol="0"/>
          <a:lstStyle>
            <a:lvl1pPr algn="r">
              <a:defRPr sz="1300"/>
            </a:lvl1pPr>
          </a:lstStyle>
          <a:p>
            <a:fld id="{CFDB9996-FF9E-497A-AEF6-96A00FF8B1A3}" type="datetimeFigureOut">
              <a:rPr lang="en-GB" smtClean="0"/>
              <a:t>31/03/2021</a:t>
            </a:fld>
            <a:endParaRPr lang="en-GB"/>
          </a:p>
        </p:txBody>
      </p:sp>
      <p:sp>
        <p:nvSpPr>
          <p:cNvPr id="4" name="Footer Placeholder 3">
            <a:extLst>
              <a:ext uri="{FF2B5EF4-FFF2-40B4-BE49-F238E27FC236}">
                <a16:creationId xmlns:a16="http://schemas.microsoft.com/office/drawing/2014/main" id="{1B00DDEE-5EC1-42FC-A9E5-D92DFD5A5981}"/>
              </a:ext>
            </a:extLst>
          </p:cNvPr>
          <p:cNvSpPr>
            <a:spLocks noGrp="1"/>
          </p:cNvSpPr>
          <p:nvPr>
            <p:ph type="ftr" sz="quarter" idx="2"/>
          </p:nvPr>
        </p:nvSpPr>
        <p:spPr>
          <a:xfrm>
            <a:off x="0" y="9494929"/>
            <a:ext cx="2974552" cy="501559"/>
          </a:xfrm>
          <a:prstGeom prst="rect">
            <a:avLst/>
          </a:prstGeom>
        </p:spPr>
        <p:txBody>
          <a:bodyPr vert="horz" lIns="96341" tIns="48171" rIns="96341" bIns="48171"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6CA3B048-24A9-489D-AB79-8C129F3C72BB}"/>
              </a:ext>
            </a:extLst>
          </p:cNvPr>
          <p:cNvSpPr>
            <a:spLocks noGrp="1"/>
          </p:cNvSpPr>
          <p:nvPr>
            <p:ph type="sldNum" sz="quarter" idx="3"/>
          </p:nvPr>
        </p:nvSpPr>
        <p:spPr>
          <a:xfrm>
            <a:off x="3888210" y="9494929"/>
            <a:ext cx="2974552" cy="501559"/>
          </a:xfrm>
          <a:prstGeom prst="rect">
            <a:avLst/>
          </a:prstGeom>
        </p:spPr>
        <p:txBody>
          <a:bodyPr vert="horz" lIns="96341" tIns="48171" rIns="96341" bIns="48171" rtlCol="0" anchor="b"/>
          <a:lstStyle>
            <a:lvl1pPr algn="r">
              <a:defRPr sz="1300"/>
            </a:lvl1pPr>
          </a:lstStyle>
          <a:p>
            <a:fld id="{BAB46385-85AA-4BC1-AB6E-EC9B36237F61}" type="slidenum">
              <a:rPr lang="en-GB" smtClean="0"/>
              <a:t>‹#›</a:t>
            </a:fld>
            <a:endParaRPr lang="en-GB"/>
          </a:p>
        </p:txBody>
      </p:sp>
    </p:spTree>
    <p:extLst>
      <p:ext uri="{BB962C8B-B14F-4D97-AF65-F5344CB8AC3E}">
        <p14:creationId xmlns:p14="http://schemas.microsoft.com/office/powerpoint/2010/main" val="37208777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7218D-960A-4D64-BE38-50B1D409F4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BE8E61-FD84-46B5-9E15-8E6EC1411F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7E34032-8CE6-4569-95C3-CDBCA959FBD0}"/>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5" name="Footer Placeholder 4">
            <a:extLst>
              <a:ext uri="{FF2B5EF4-FFF2-40B4-BE49-F238E27FC236}">
                <a16:creationId xmlns:a16="http://schemas.microsoft.com/office/drawing/2014/main" id="{DAE32116-F984-4E5A-BB3C-D7D2198BD6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17F31C-D30D-4716-8A94-A57242BC3E19}"/>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4260135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251F-7F60-4276-84C0-9C3175F1E1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274296-A4B0-4416-A3DF-C1879DEE3C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60157A-D389-43AD-B5CF-095E3AD57E06}"/>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5" name="Footer Placeholder 4">
            <a:extLst>
              <a:ext uri="{FF2B5EF4-FFF2-40B4-BE49-F238E27FC236}">
                <a16:creationId xmlns:a16="http://schemas.microsoft.com/office/drawing/2014/main" id="{6A0A5BBB-59A1-43B1-9DF2-FA82CDD7E1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D5699-E7A7-4AB8-8EF8-9DD211ABCA95}"/>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380394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AC11B-3299-4A9B-90D2-FBB53E8CC9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C661AB-1BCB-4E1B-90A1-E9B5E77BD1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FE84CE-2452-4504-BF3F-80743826E92A}"/>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5" name="Footer Placeholder 4">
            <a:extLst>
              <a:ext uri="{FF2B5EF4-FFF2-40B4-BE49-F238E27FC236}">
                <a16:creationId xmlns:a16="http://schemas.microsoft.com/office/drawing/2014/main" id="{5EC32766-64CA-4F71-B1D2-FA68063C79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6AAFAE-8529-4CC3-82A9-7EB225984B78}"/>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371562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C042-700F-4845-99EE-E4CFBFC766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14B30F-9805-4CCC-BC6F-80F353AF88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6AD307-B6BD-40DB-AEF3-DC93272509FE}"/>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5" name="Footer Placeholder 4">
            <a:extLst>
              <a:ext uri="{FF2B5EF4-FFF2-40B4-BE49-F238E27FC236}">
                <a16:creationId xmlns:a16="http://schemas.microsoft.com/office/drawing/2014/main" id="{2390697C-0ED7-4637-AC3E-8FED71016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346EF5-6DFD-4E05-AC4F-B4548849DCBA}"/>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400664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5CFD-410F-4F07-8DC5-79B59C2B5A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0B7D3-C5E8-417B-A047-7D958EDB7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FAD10F-31E1-4817-9403-BB4670AFEED3}"/>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5" name="Footer Placeholder 4">
            <a:extLst>
              <a:ext uri="{FF2B5EF4-FFF2-40B4-BE49-F238E27FC236}">
                <a16:creationId xmlns:a16="http://schemas.microsoft.com/office/drawing/2014/main" id="{2B5B8077-375F-4E10-A346-64F6700157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85B047-3867-463D-8FC1-2B9C610B2115}"/>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1405430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0006F-DAB0-46AA-8381-6C5AB2D072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7BFD1B-E8C5-480C-817F-8A70A375D6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1F60B2-471B-4770-AD17-5CAF5C7433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E5D451-352A-4892-9BDF-23957529C463}"/>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6" name="Footer Placeholder 5">
            <a:extLst>
              <a:ext uri="{FF2B5EF4-FFF2-40B4-BE49-F238E27FC236}">
                <a16:creationId xmlns:a16="http://schemas.microsoft.com/office/drawing/2014/main" id="{00C85D1C-25B5-4F23-BD2F-E4C96BBA0C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3AF07E-AD5A-45DC-A3E2-0EF5AD4FE445}"/>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224863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3027-58D5-4F5C-B6D3-D3F399F5DE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92ED6-6CB6-4D41-8DAF-AB0D25548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EEA8C1-7FED-47B3-B6FB-B9C513BC16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D8E68F-82ED-4C00-8165-0BC7155CE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B2AF33-19EA-4EE3-B1F4-A5AD941C67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916BDC-D39D-45A4-B925-2708C438691C}"/>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8" name="Footer Placeholder 7">
            <a:extLst>
              <a:ext uri="{FF2B5EF4-FFF2-40B4-BE49-F238E27FC236}">
                <a16:creationId xmlns:a16="http://schemas.microsoft.com/office/drawing/2014/main" id="{A54F13EB-1551-43DC-AEFB-D5E7DDB160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6D8A6D-9631-4000-A0B7-3958B52FD219}"/>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106579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F7C4-2A63-431F-90E4-4DF638D5C5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3A9D60-ED60-487C-9BF2-4DCFD7FFBC03}"/>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4" name="Footer Placeholder 3">
            <a:extLst>
              <a:ext uri="{FF2B5EF4-FFF2-40B4-BE49-F238E27FC236}">
                <a16:creationId xmlns:a16="http://schemas.microsoft.com/office/drawing/2014/main" id="{CE0105DC-49D4-4BE0-BA23-02D91980FC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234F7E-FBCA-457E-8B61-EBC67CAFA3B7}"/>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289004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C835D-2DFC-4AEC-8A19-ED1B03696216}"/>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3" name="Footer Placeholder 2">
            <a:extLst>
              <a:ext uri="{FF2B5EF4-FFF2-40B4-BE49-F238E27FC236}">
                <a16:creationId xmlns:a16="http://schemas.microsoft.com/office/drawing/2014/main" id="{0F1C12CB-4369-4E5A-AC41-D46C8F9F8D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F207BA-F5E6-4943-A58C-6D697FC28E33}"/>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268067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B9EA-C895-4939-9295-E3BFC1021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28561F-8C1B-4900-B878-39E5F43DEE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BFAC43-BADE-4B95-8643-CF0D0A20F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016477-952C-45DB-81E5-918CC864BAD4}"/>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6" name="Footer Placeholder 5">
            <a:extLst>
              <a:ext uri="{FF2B5EF4-FFF2-40B4-BE49-F238E27FC236}">
                <a16:creationId xmlns:a16="http://schemas.microsoft.com/office/drawing/2014/main" id="{933C7ED2-5065-4F1A-BE7F-D19A2BECB8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EF3A8F-AED5-4F76-A004-467EB616B174}"/>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88201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9C13-91AD-491B-A80D-C4905D5EE2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A692FB-2011-4CFD-B155-16113D6E4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7F86110-3263-4C8D-8571-7AEBCF2DF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B51298-A324-4969-97D4-AD8426FD2DC6}"/>
              </a:ext>
            </a:extLst>
          </p:cNvPr>
          <p:cNvSpPr>
            <a:spLocks noGrp="1"/>
          </p:cNvSpPr>
          <p:nvPr>
            <p:ph type="dt" sz="half" idx="10"/>
          </p:nvPr>
        </p:nvSpPr>
        <p:spPr/>
        <p:txBody>
          <a:bodyPr/>
          <a:lstStyle/>
          <a:p>
            <a:fld id="{4E33ECA6-F89A-4720-BC6F-A1A8566A6803}" type="datetimeFigureOut">
              <a:rPr lang="en-GB" smtClean="0"/>
              <a:t>31/03/2021</a:t>
            </a:fld>
            <a:endParaRPr lang="en-GB"/>
          </a:p>
        </p:txBody>
      </p:sp>
      <p:sp>
        <p:nvSpPr>
          <p:cNvPr id="6" name="Footer Placeholder 5">
            <a:extLst>
              <a:ext uri="{FF2B5EF4-FFF2-40B4-BE49-F238E27FC236}">
                <a16:creationId xmlns:a16="http://schemas.microsoft.com/office/drawing/2014/main" id="{CBF1DD89-443E-4F55-95C2-138144EE6E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C9B1C7-199E-4BE4-A1FB-62DBA9CCB053}"/>
              </a:ext>
            </a:extLst>
          </p:cNvPr>
          <p:cNvSpPr>
            <a:spLocks noGrp="1"/>
          </p:cNvSpPr>
          <p:nvPr>
            <p:ph type="sldNum" sz="quarter" idx="12"/>
          </p:nvPr>
        </p:nvSpPr>
        <p:spPr/>
        <p:txBody>
          <a:bodyPr/>
          <a:lstStyle/>
          <a:p>
            <a:fld id="{C9870392-570A-4E93-A356-0005AEC1A7AC}" type="slidenum">
              <a:rPr lang="en-GB" smtClean="0"/>
              <a:t>‹#›</a:t>
            </a:fld>
            <a:endParaRPr lang="en-GB"/>
          </a:p>
        </p:txBody>
      </p:sp>
    </p:spTree>
    <p:extLst>
      <p:ext uri="{BB962C8B-B14F-4D97-AF65-F5344CB8AC3E}">
        <p14:creationId xmlns:p14="http://schemas.microsoft.com/office/powerpoint/2010/main" val="157326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24414B-B06C-42C3-B282-2BB8E5CD3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BC28DC-B58F-4DD2-AAA1-C1BB9F309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D3C23A-CEA7-4402-9556-05907B462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3ECA6-F89A-4720-BC6F-A1A8566A6803}" type="datetimeFigureOut">
              <a:rPr lang="en-GB" smtClean="0"/>
              <a:t>31/03/2021</a:t>
            </a:fld>
            <a:endParaRPr lang="en-GB"/>
          </a:p>
        </p:txBody>
      </p:sp>
      <p:sp>
        <p:nvSpPr>
          <p:cNvPr id="5" name="Footer Placeholder 4">
            <a:extLst>
              <a:ext uri="{FF2B5EF4-FFF2-40B4-BE49-F238E27FC236}">
                <a16:creationId xmlns:a16="http://schemas.microsoft.com/office/drawing/2014/main" id="{E856C1AC-8935-4488-B645-A72EEA56E4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A9623DF-29EF-4ED8-BB75-2C303E009B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870392-570A-4E93-A356-0005AEC1A7AC}" type="slidenum">
              <a:rPr lang="en-GB" smtClean="0"/>
              <a:t>‹#›</a:t>
            </a:fld>
            <a:endParaRPr lang="en-GB"/>
          </a:p>
        </p:txBody>
      </p:sp>
    </p:spTree>
    <p:extLst>
      <p:ext uri="{BB962C8B-B14F-4D97-AF65-F5344CB8AC3E}">
        <p14:creationId xmlns:p14="http://schemas.microsoft.com/office/powerpoint/2010/main" val="22997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F2DB-8B85-49CA-BE18-ED907D623D1F}"/>
              </a:ext>
            </a:extLst>
          </p:cNvPr>
          <p:cNvSpPr>
            <a:spLocks noGrp="1"/>
          </p:cNvSpPr>
          <p:nvPr>
            <p:ph type="title"/>
          </p:nvPr>
        </p:nvSpPr>
        <p:spPr/>
        <p:txBody>
          <a:bodyPr/>
          <a:lstStyle/>
          <a:p>
            <a:r>
              <a:rPr lang="en-GB" dirty="0"/>
              <a:t>				HORSE BOOTS</a:t>
            </a:r>
          </a:p>
        </p:txBody>
      </p:sp>
      <p:sp>
        <p:nvSpPr>
          <p:cNvPr id="3" name="Content Placeholder 2">
            <a:extLst>
              <a:ext uri="{FF2B5EF4-FFF2-40B4-BE49-F238E27FC236}">
                <a16:creationId xmlns:a16="http://schemas.microsoft.com/office/drawing/2014/main" id="{8615565E-B6C7-4A82-BB93-8B0AF446521D}"/>
              </a:ext>
            </a:extLst>
          </p:cNvPr>
          <p:cNvSpPr>
            <a:spLocks noGrp="1"/>
          </p:cNvSpPr>
          <p:nvPr>
            <p:ph idx="1"/>
          </p:nvPr>
        </p:nvSpPr>
        <p:spPr/>
        <p:txBody>
          <a:bodyPr/>
          <a:lstStyle/>
          <a:p>
            <a:pPr lvl="0"/>
            <a:r>
              <a:rPr lang="en-GB" dirty="0"/>
              <a:t>FRONT BOOTS</a:t>
            </a:r>
          </a:p>
          <a:p>
            <a:pPr lvl="0"/>
            <a:endParaRPr lang="en-GB" dirty="0"/>
          </a:p>
          <a:p>
            <a:pPr lvl="0"/>
            <a:r>
              <a:rPr lang="en-GB" sz="3200" dirty="0"/>
              <a:t>Basically there is no restriction on front boots BUT  where there are leather straps and buckles which can be tightened against the horses skin at front of front leg. This will cause rubbing and pain and is NOT allowed.</a:t>
            </a:r>
          </a:p>
          <a:p>
            <a:pPr lvl="0"/>
            <a:r>
              <a:rPr lang="en-GB" sz="3200" dirty="0"/>
              <a:t>Velcro attachments have to be as the design intended and NO ROUGH VELCRO AGAINST HORSES LEG.</a:t>
            </a:r>
          </a:p>
          <a:p>
            <a:endParaRPr lang="en-GB" dirty="0"/>
          </a:p>
        </p:txBody>
      </p:sp>
    </p:spTree>
    <p:extLst>
      <p:ext uri="{BB962C8B-B14F-4D97-AF65-F5344CB8AC3E}">
        <p14:creationId xmlns:p14="http://schemas.microsoft.com/office/powerpoint/2010/main" val="14025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27C5-8666-467C-976F-6C070B2EB52C}"/>
              </a:ext>
            </a:extLst>
          </p:cNvPr>
          <p:cNvSpPr>
            <a:spLocks noGrp="1"/>
          </p:cNvSpPr>
          <p:nvPr>
            <p:ph type="title"/>
          </p:nvPr>
        </p:nvSpPr>
        <p:spPr/>
        <p:txBody>
          <a:bodyPr>
            <a:normAutofit fontScale="90000"/>
          </a:bodyPr>
          <a:lstStyle/>
          <a:p>
            <a:r>
              <a:rPr lang="en-GB" dirty="0"/>
              <a:t>Example of double shell boot with one Velcro strap which MUST be elastic with minimum 						width 5cms</a:t>
            </a:r>
          </a:p>
        </p:txBody>
      </p:sp>
      <p:pic>
        <p:nvPicPr>
          <p:cNvPr id="5" name="Content Placeholder 4">
            <a:extLst>
              <a:ext uri="{FF2B5EF4-FFF2-40B4-BE49-F238E27FC236}">
                <a16:creationId xmlns:a16="http://schemas.microsoft.com/office/drawing/2014/main" id="{E28FCC84-E66F-4D16-AECF-D780D59F98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spTree>
    <p:extLst>
      <p:ext uri="{BB962C8B-B14F-4D97-AF65-F5344CB8AC3E}">
        <p14:creationId xmlns:p14="http://schemas.microsoft.com/office/powerpoint/2010/main" val="587057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FD382-B766-4F39-8539-3BA884959CB0}"/>
              </a:ext>
            </a:extLst>
          </p:cNvPr>
          <p:cNvSpPr>
            <a:spLocks noGrp="1"/>
          </p:cNvSpPr>
          <p:nvPr>
            <p:ph type="title"/>
          </p:nvPr>
        </p:nvSpPr>
        <p:spPr>
          <a:xfrm>
            <a:off x="838200" y="365125"/>
            <a:ext cx="10991850" cy="1311275"/>
          </a:xfrm>
        </p:spPr>
        <p:txBody>
          <a:bodyPr>
            <a:normAutofit fontScale="90000"/>
          </a:bodyPr>
          <a:lstStyle/>
          <a:p>
            <a:r>
              <a:rPr lang="en-GB" dirty="0"/>
              <a:t>Boots with a single strap which splits into two to fasten are allowed.(</a:t>
            </a:r>
            <a:r>
              <a:rPr lang="en-GB" sz="3600" dirty="0"/>
              <a:t>Provided strap is elastic and minimum width in this case 5cm splits into two of at least 2.5cm)</a:t>
            </a:r>
          </a:p>
        </p:txBody>
      </p:sp>
      <p:pic>
        <p:nvPicPr>
          <p:cNvPr id="5" name="Content Placeholder 4">
            <a:extLst>
              <a:ext uri="{FF2B5EF4-FFF2-40B4-BE49-F238E27FC236}">
                <a16:creationId xmlns:a16="http://schemas.microsoft.com/office/drawing/2014/main" id="{3C988918-FC2E-46A5-8FF2-AC6D2A5986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1750" y="1825624"/>
            <a:ext cx="7258050" cy="5032375"/>
          </a:xfrm>
        </p:spPr>
      </p:pic>
    </p:spTree>
    <p:extLst>
      <p:ext uri="{BB962C8B-B14F-4D97-AF65-F5344CB8AC3E}">
        <p14:creationId xmlns:p14="http://schemas.microsoft.com/office/powerpoint/2010/main" val="3299993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A729-2792-4677-9735-8DFB8A88F02C}"/>
              </a:ext>
            </a:extLst>
          </p:cNvPr>
          <p:cNvSpPr>
            <a:spLocks noGrp="1"/>
          </p:cNvSpPr>
          <p:nvPr>
            <p:ph type="title"/>
          </p:nvPr>
        </p:nvSpPr>
        <p:spPr/>
        <p:txBody>
          <a:bodyPr/>
          <a:lstStyle/>
          <a:p>
            <a:r>
              <a:rPr lang="en-GB" dirty="0"/>
              <a:t>Double Shell boots with stud type fasteners, with two straps, must be elastic, </a:t>
            </a:r>
          </a:p>
        </p:txBody>
      </p:sp>
      <p:pic>
        <p:nvPicPr>
          <p:cNvPr id="5" name="Content Placeholder 4">
            <a:extLst>
              <a:ext uri="{FF2B5EF4-FFF2-40B4-BE49-F238E27FC236}">
                <a16:creationId xmlns:a16="http://schemas.microsoft.com/office/drawing/2014/main" id="{DD52B294-346E-4D53-BAC8-A5595EB186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24480"/>
            <a:ext cx="4019550" cy="4351338"/>
          </a:xfrm>
        </p:spPr>
      </p:pic>
      <p:sp>
        <p:nvSpPr>
          <p:cNvPr id="3" name="AutoShape 2">
            <a:extLst>
              <a:ext uri="{FF2B5EF4-FFF2-40B4-BE49-F238E27FC236}">
                <a16:creationId xmlns:a16="http://schemas.microsoft.com/office/drawing/2014/main" id="{06BA638D-57A9-4E23-99D7-E8CA86F87CDA}"/>
              </a:ext>
            </a:extLst>
          </p:cNvPr>
          <p:cNvSpPr>
            <a:spLocks noChangeAspect="1" noChangeArrowheads="1"/>
          </p:cNvSpPr>
          <p:nvPr/>
        </p:nvSpPr>
        <p:spPr bwMode="auto">
          <a:xfrm>
            <a:off x="5943599" y="1924480"/>
            <a:ext cx="3731741" cy="43513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05585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FE3A-893B-4CFB-8CA8-96F3AE58B25D}"/>
              </a:ext>
            </a:extLst>
          </p:cNvPr>
          <p:cNvSpPr>
            <a:spLocks noGrp="1"/>
          </p:cNvSpPr>
          <p:nvPr>
            <p:ph type="title"/>
          </p:nvPr>
        </p:nvSpPr>
        <p:spPr/>
        <p:txBody>
          <a:bodyPr/>
          <a:lstStyle/>
          <a:p>
            <a:r>
              <a:rPr lang="en-GB" dirty="0"/>
              <a:t>Front view of double shell boots two straps and stud fastenings. Elastic straps.</a:t>
            </a:r>
          </a:p>
        </p:txBody>
      </p:sp>
      <p:pic>
        <p:nvPicPr>
          <p:cNvPr id="7" name="Content Placeholder 6">
            <a:extLst>
              <a:ext uri="{FF2B5EF4-FFF2-40B4-BE49-F238E27FC236}">
                <a16:creationId xmlns:a16="http://schemas.microsoft.com/office/drawing/2014/main" id="{1A2200D5-FCFA-4A93-B854-5986D656C6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rot="5400000">
            <a:off x="3919538" y="2369741"/>
            <a:ext cx="4352925" cy="326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42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A405-2B8E-40BA-A3F2-F652C2473BE2}"/>
              </a:ext>
            </a:extLst>
          </p:cNvPr>
          <p:cNvSpPr>
            <a:spLocks noGrp="1"/>
          </p:cNvSpPr>
          <p:nvPr>
            <p:ph type="title"/>
          </p:nvPr>
        </p:nvSpPr>
        <p:spPr/>
        <p:txBody>
          <a:bodyPr/>
          <a:lstStyle/>
          <a:p>
            <a:r>
              <a:rPr lang="en-GB" u="sng" dirty="0"/>
              <a:t>HOOK TYPE FASTENERS</a:t>
            </a:r>
            <a:br>
              <a:rPr lang="en-GB" dirty="0"/>
            </a:br>
            <a:endParaRPr lang="en-GB" dirty="0"/>
          </a:p>
        </p:txBody>
      </p:sp>
      <p:sp>
        <p:nvSpPr>
          <p:cNvPr id="3" name="Content Placeholder 2">
            <a:extLst>
              <a:ext uri="{FF2B5EF4-FFF2-40B4-BE49-F238E27FC236}">
                <a16:creationId xmlns:a16="http://schemas.microsoft.com/office/drawing/2014/main" id="{BC521235-6BF4-4CBC-A8E7-5A512B010400}"/>
              </a:ext>
            </a:extLst>
          </p:cNvPr>
          <p:cNvSpPr>
            <a:spLocks noGrp="1"/>
          </p:cNvSpPr>
          <p:nvPr>
            <p:ph idx="1"/>
          </p:nvPr>
        </p:nvSpPr>
        <p:spPr/>
        <p:txBody>
          <a:bodyPr/>
          <a:lstStyle/>
          <a:p>
            <a:pPr marL="0" lvl="0" indent="0">
              <a:buNone/>
            </a:pPr>
            <a:endParaRPr lang="en-GB" dirty="0"/>
          </a:p>
          <a:p>
            <a:pPr lvl="0"/>
            <a:r>
              <a:rPr lang="en-GB" dirty="0"/>
              <a:t>Each strap must be elastic</a:t>
            </a:r>
          </a:p>
          <a:p>
            <a:pPr lvl="0"/>
            <a:r>
              <a:rPr lang="en-GB" dirty="0"/>
              <a:t>Have a minimum width of 2.5cms</a:t>
            </a:r>
          </a:p>
          <a:p>
            <a:pPr lvl="0"/>
            <a:r>
              <a:rPr lang="en-GB" dirty="0"/>
              <a:t>Have a hook at the end that fits into an eyelet.</a:t>
            </a:r>
          </a:p>
          <a:p>
            <a:endParaRPr lang="en-GB" dirty="0"/>
          </a:p>
        </p:txBody>
      </p:sp>
    </p:spTree>
    <p:extLst>
      <p:ext uri="{BB962C8B-B14F-4D97-AF65-F5344CB8AC3E}">
        <p14:creationId xmlns:p14="http://schemas.microsoft.com/office/powerpoint/2010/main" val="375297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F77B-0387-431A-80AB-CED8A39A3AA1}"/>
              </a:ext>
            </a:extLst>
          </p:cNvPr>
          <p:cNvSpPr>
            <a:spLocks noGrp="1"/>
          </p:cNvSpPr>
          <p:nvPr>
            <p:ph type="title"/>
          </p:nvPr>
        </p:nvSpPr>
        <p:spPr/>
        <p:txBody>
          <a:bodyPr/>
          <a:lstStyle/>
          <a:p>
            <a:r>
              <a:rPr lang="en-GB" dirty="0"/>
              <a:t>Hook Type Fasteners One or two straps. Must be elastic.</a:t>
            </a:r>
          </a:p>
        </p:txBody>
      </p:sp>
      <p:pic>
        <p:nvPicPr>
          <p:cNvPr id="5" name="Content Placeholder 4">
            <a:extLst>
              <a:ext uri="{FF2B5EF4-FFF2-40B4-BE49-F238E27FC236}">
                <a16:creationId xmlns:a16="http://schemas.microsoft.com/office/drawing/2014/main" id="{731E9601-1809-4062-A02A-80F030AC56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708" y="1825625"/>
            <a:ext cx="3262583" cy="4351338"/>
          </a:xfrm>
        </p:spPr>
      </p:pic>
    </p:spTree>
    <p:extLst>
      <p:ext uri="{BB962C8B-B14F-4D97-AF65-F5344CB8AC3E}">
        <p14:creationId xmlns:p14="http://schemas.microsoft.com/office/powerpoint/2010/main" val="19132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C922-30C8-4481-AE13-084F1284D48B}"/>
              </a:ext>
            </a:extLst>
          </p:cNvPr>
          <p:cNvSpPr>
            <a:spLocks noGrp="1"/>
          </p:cNvSpPr>
          <p:nvPr>
            <p:ph type="title"/>
          </p:nvPr>
        </p:nvSpPr>
        <p:spPr/>
        <p:txBody>
          <a:bodyPr/>
          <a:lstStyle/>
          <a:p>
            <a:r>
              <a:rPr lang="en-GB" dirty="0"/>
              <a:t>FASTNERS CONT.</a:t>
            </a:r>
          </a:p>
        </p:txBody>
      </p:sp>
      <p:sp>
        <p:nvSpPr>
          <p:cNvPr id="3" name="Content Placeholder 2">
            <a:extLst>
              <a:ext uri="{FF2B5EF4-FFF2-40B4-BE49-F238E27FC236}">
                <a16:creationId xmlns:a16="http://schemas.microsoft.com/office/drawing/2014/main" id="{A3C3B840-261E-4C2A-8BED-2D441BC35DB2}"/>
              </a:ext>
            </a:extLst>
          </p:cNvPr>
          <p:cNvSpPr>
            <a:spLocks noGrp="1"/>
          </p:cNvSpPr>
          <p:nvPr>
            <p:ph idx="1"/>
          </p:nvPr>
        </p:nvSpPr>
        <p:spPr/>
        <p:txBody>
          <a:bodyPr>
            <a:normAutofit fontScale="92500" lnSpcReduction="10000"/>
          </a:bodyPr>
          <a:lstStyle/>
          <a:p>
            <a:pPr lvl="0"/>
            <a:r>
              <a:rPr lang="en-GB" dirty="0"/>
              <a:t>All Fasteners must be one-directional , THAT IS, THE FASTENER MUST BE attached directly from one side of the boot to the other side but must not wrap around the entire boot. </a:t>
            </a:r>
          </a:p>
          <a:p>
            <a:pPr lvl="0"/>
            <a:r>
              <a:rPr lang="en-GB" dirty="0"/>
              <a:t>NO DOUBLE CLICK MECHANISM ALLOWED.</a:t>
            </a:r>
          </a:p>
          <a:p>
            <a:pPr lvl="0"/>
            <a:r>
              <a:rPr lang="en-GB" dirty="0"/>
              <a:t>NO ADDITIONAL ELEMENTS ADDED TO OR INSERTED INTO BOOT ITSELF. VET WRAP OR SIMILAR BANDAGING MATERIAL NOT ALLOWED UNDER HIND BOOT.</a:t>
            </a:r>
          </a:p>
          <a:p>
            <a:pPr lvl="0"/>
            <a:r>
              <a:rPr lang="en-GB" dirty="0"/>
              <a:t>FETLOCK RINGS ARE ALLOWED </a:t>
            </a:r>
            <a:r>
              <a:rPr lang="en-GB" dirty="0">
                <a:solidFill>
                  <a:srgbClr val="FF0000"/>
                </a:solidFill>
              </a:rPr>
              <a:t>BUT NOT PASTERN STRAPS</a:t>
            </a:r>
            <a:r>
              <a:rPr lang="en-GB" dirty="0"/>
              <a:t>.</a:t>
            </a:r>
          </a:p>
          <a:p>
            <a:pPr lvl="0"/>
            <a:r>
              <a:rPr lang="en-GB" dirty="0"/>
              <a:t>Inside of boot must be smooth NO PRESSURE POINTS.(however there may be small areas where stitching is which are not smooth but are allowed as they are not hard pressure points.</a:t>
            </a:r>
          </a:p>
          <a:p>
            <a:pPr marL="0" lvl="0" indent="0">
              <a:buNone/>
            </a:pPr>
            <a:endParaRPr lang="en-GB" dirty="0"/>
          </a:p>
          <a:p>
            <a:pPr marL="0" indent="0">
              <a:buNone/>
            </a:pPr>
            <a:endParaRPr lang="en-GB" dirty="0"/>
          </a:p>
        </p:txBody>
      </p:sp>
    </p:spTree>
    <p:extLst>
      <p:ext uri="{BB962C8B-B14F-4D97-AF65-F5344CB8AC3E}">
        <p14:creationId xmlns:p14="http://schemas.microsoft.com/office/powerpoint/2010/main" val="1594683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E0FF-166A-4E3C-8BEE-6DD8095C2AE4}"/>
              </a:ext>
            </a:extLst>
          </p:cNvPr>
          <p:cNvSpPr>
            <a:spLocks noGrp="1"/>
          </p:cNvSpPr>
          <p:nvPr>
            <p:ph type="title"/>
          </p:nvPr>
        </p:nvSpPr>
        <p:spPr/>
        <p:txBody>
          <a:bodyPr/>
          <a:lstStyle/>
          <a:p>
            <a:r>
              <a:rPr lang="en-GB" dirty="0"/>
              <a:t>Pull Up Socks</a:t>
            </a:r>
          </a:p>
        </p:txBody>
      </p:sp>
      <p:sp>
        <p:nvSpPr>
          <p:cNvPr id="3" name="Content Placeholder 2">
            <a:extLst>
              <a:ext uri="{FF2B5EF4-FFF2-40B4-BE49-F238E27FC236}">
                <a16:creationId xmlns:a16="http://schemas.microsoft.com/office/drawing/2014/main" id="{B3767CDC-5BD9-4F5A-88C4-15CF7B4E08FC}"/>
              </a:ext>
            </a:extLst>
          </p:cNvPr>
          <p:cNvSpPr>
            <a:spLocks noGrp="1"/>
          </p:cNvSpPr>
          <p:nvPr>
            <p:ph idx="1"/>
          </p:nvPr>
        </p:nvSpPr>
        <p:spPr/>
        <p:txBody>
          <a:bodyPr/>
          <a:lstStyle/>
          <a:p>
            <a:r>
              <a:rPr lang="en-GB" dirty="0"/>
              <a:t>Pull Up socks may be used under hind boots</a:t>
            </a:r>
          </a:p>
          <a:p>
            <a:r>
              <a:rPr lang="en-GB" dirty="0"/>
              <a:t> BUT NOT PRESSURE SOCKS</a:t>
            </a:r>
          </a:p>
        </p:txBody>
      </p:sp>
    </p:spTree>
    <p:extLst>
      <p:ext uri="{BB962C8B-B14F-4D97-AF65-F5344CB8AC3E}">
        <p14:creationId xmlns:p14="http://schemas.microsoft.com/office/powerpoint/2010/main" val="1523426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44DA-581A-46CF-9C18-693184D01898}"/>
              </a:ext>
            </a:extLst>
          </p:cNvPr>
          <p:cNvSpPr>
            <a:spLocks noGrp="1"/>
          </p:cNvSpPr>
          <p:nvPr>
            <p:ph type="title"/>
          </p:nvPr>
        </p:nvSpPr>
        <p:spPr/>
        <p:txBody>
          <a:bodyPr/>
          <a:lstStyle/>
          <a:p>
            <a:r>
              <a:rPr lang="en-GB" dirty="0"/>
              <a:t>NOT ALLOWED</a:t>
            </a:r>
          </a:p>
        </p:txBody>
      </p:sp>
      <p:sp>
        <p:nvSpPr>
          <p:cNvPr id="3" name="Content Placeholder 2">
            <a:extLst>
              <a:ext uri="{FF2B5EF4-FFF2-40B4-BE49-F238E27FC236}">
                <a16:creationId xmlns:a16="http://schemas.microsoft.com/office/drawing/2014/main" id="{FE0489ED-7D7A-4D28-A0DB-3BE4F0675046}"/>
              </a:ext>
            </a:extLst>
          </p:cNvPr>
          <p:cNvSpPr>
            <a:spLocks noGrp="1"/>
          </p:cNvSpPr>
          <p:nvPr>
            <p:ph idx="1"/>
          </p:nvPr>
        </p:nvSpPr>
        <p:spPr/>
        <p:txBody>
          <a:bodyPr/>
          <a:lstStyle/>
          <a:p>
            <a:r>
              <a:rPr lang="en-GB" dirty="0"/>
              <a:t>Any boot with a fastener system which has a mechanism that can cause extra leverage to be Applied is </a:t>
            </a:r>
            <a:r>
              <a:rPr lang="en-GB" dirty="0">
                <a:solidFill>
                  <a:srgbClr val="FF0000"/>
                </a:solidFill>
              </a:rPr>
              <a:t>NOT ALLOWED</a:t>
            </a:r>
            <a:r>
              <a:rPr lang="en-GB" dirty="0"/>
              <a:t>.</a:t>
            </a:r>
          </a:p>
        </p:txBody>
      </p:sp>
    </p:spTree>
    <p:extLst>
      <p:ext uri="{BB962C8B-B14F-4D97-AF65-F5344CB8AC3E}">
        <p14:creationId xmlns:p14="http://schemas.microsoft.com/office/powerpoint/2010/main" val="274642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BF27-885C-4792-BE29-3BE038A512DB}"/>
              </a:ext>
            </a:extLst>
          </p:cNvPr>
          <p:cNvSpPr>
            <a:spLocks noGrp="1"/>
          </p:cNvSpPr>
          <p:nvPr>
            <p:ph type="title"/>
          </p:nvPr>
        </p:nvSpPr>
        <p:spPr/>
        <p:txBody>
          <a:bodyPr>
            <a:normAutofit fontScale="90000"/>
          </a:bodyPr>
          <a:lstStyle/>
          <a:p>
            <a:r>
              <a:rPr lang="en-GB" dirty="0"/>
              <a:t>Clarification</a:t>
            </a:r>
            <a:br>
              <a:rPr lang="en-GB" dirty="0"/>
            </a:br>
            <a:r>
              <a:rPr lang="en-GB" dirty="0"/>
              <a:t>Fetlock Rings are allowed</a:t>
            </a:r>
            <a:br>
              <a:rPr lang="en-GB" dirty="0"/>
            </a:br>
            <a:r>
              <a:rPr lang="en-GB" dirty="0"/>
              <a:t>Pastern straps not allowed.</a:t>
            </a:r>
          </a:p>
        </p:txBody>
      </p:sp>
      <p:pic>
        <p:nvPicPr>
          <p:cNvPr id="5" name="Content Placeholder 4">
            <a:extLst>
              <a:ext uri="{FF2B5EF4-FFF2-40B4-BE49-F238E27FC236}">
                <a16:creationId xmlns:a16="http://schemas.microsoft.com/office/drawing/2014/main" id="{7D1BAB7D-7999-4758-A984-E7D2D99C80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3195108" y="1825625"/>
            <a:ext cx="5801784" cy="4351338"/>
          </a:xfrm>
        </p:spPr>
      </p:pic>
    </p:spTree>
    <p:extLst>
      <p:ext uri="{BB962C8B-B14F-4D97-AF65-F5344CB8AC3E}">
        <p14:creationId xmlns:p14="http://schemas.microsoft.com/office/powerpoint/2010/main" val="142133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45472-5B93-4507-9DAC-F3DC1C8CF3B1}"/>
              </a:ext>
            </a:extLst>
          </p:cNvPr>
          <p:cNvSpPr>
            <a:spLocks noGrp="1"/>
          </p:cNvSpPr>
          <p:nvPr>
            <p:ph type="title"/>
          </p:nvPr>
        </p:nvSpPr>
        <p:spPr>
          <a:xfrm>
            <a:off x="838200" y="365125"/>
            <a:ext cx="10515600" cy="1460500"/>
          </a:xfrm>
        </p:spPr>
        <p:txBody>
          <a:bodyPr>
            <a:noAutofit/>
          </a:bodyPr>
          <a:lstStyle/>
          <a:p>
            <a:pPr algn="ctr"/>
            <a:r>
              <a:rPr lang="en-GB" sz="2800" u="sng" dirty="0"/>
              <a:t>HORSES GENERAL COMPETITIONS    </a:t>
            </a:r>
            <a:br>
              <a:rPr lang="en-GB" sz="2800" u="sng" dirty="0"/>
            </a:br>
            <a:r>
              <a:rPr lang="en-GB" sz="2800" u="sng" dirty="0"/>
              <a:t>HIND BOOTS</a:t>
            </a:r>
          </a:p>
        </p:txBody>
      </p:sp>
      <p:sp>
        <p:nvSpPr>
          <p:cNvPr id="3" name="Content Placeholder 2">
            <a:extLst>
              <a:ext uri="{FF2B5EF4-FFF2-40B4-BE49-F238E27FC236}">
                <a16:creationId xmlns:a16="http://schemas.microsoft.com/office/drawing/2014/main" id="{D3D8B406-310F-4A6A-8422-82DAB60B388F}"/>
              </a:ext>
            </a:extLst>
          </p:cNvPr>
          <p:cNvSpPr>
            <a:spLocks noGrp="1"/>
          </p:cNvSpPr>
          <p:nvPr>
            <p:ph idx="1"/>
          </p:nvPr>
        </p:nvSpPr>
        <p:spPr/>
        <p:txBody>
          <a:bodyPr>
            <a:normAutofit fontScale="77500" lnSpcReduction="20000"/>
          </a:bodyPr>
          <a:lstStyle/>
          <a:p>
            <a:pPr lvl="0"/>
            <a:endParaRPr lang="en-GB" dirty="0"/>
          </a:p>
          <a:p>
            <a:pPr lvl="0"/>
            <a:r>
              <a:rPr lang="en-GB" dirty="0"/>
              <a:t>Types of boots now allowed.</a:t>
            </a:r>
          </a:p>
          <a:p>
            <a:pPr lvl="0"/>
            <a:r>
              <a:rPr lang="en-GB" dirty="0"/>
              <a:t>Boots with the spec for Young Horse competitions which is covered later.</a:t>
            </a:r>
          </a:p>
          <a:p>
            <a:pPr lvl="0"/>
            <a:r>
              <a:rPr lang="en-GB" dirty="0"/>
              <a:t>Art. 257.2.4.</a:t>
            </a:r>
          </a:p>
          <a:p>
            <a:pPr lvl="0"/>
            <a:r>
              <a:rPr lang="en-GB" dirty="0"/>
              <a:t>Boots that have a protective element on inside only.</a:t>
            </a:r>
          </a:p>
          <a:p>
            <a:pPr lvl="0"/>
            <a:r>
              <a:rPr lang="en-GB" dirty="0"/>
              <a:t>Boots that have a protective element on inside and outside, that is double shell boots that wrap round back of fetlock.</a:t>
            </a:r>
          </a:p>
          <a:p>
            <a:pPr lvl="0"/>
            <a:r>
              <a:rPr lang="en-GB" dirty="0"/>
              <a:t>The boots mentioned above MUST conform to the following:</a:t>
            </a:r>
          </a:p>
          <a:p>
            <a:pPr lvl="0"/>
            <a:r>
              <a:rPr lang="en-GB" dirty="0"/>
              <a:t>Maximum length at longest point must be 20cms---this does not include extra length of a protective part.</a:t>
            </a:r>
          </a:p>
          <a:p>
            <a:pPr lvl="0"/>
            <a:r>
              <a:rPr lang="en-GB" dirty="0"/>
              <a:t>They must be fitted correctly with protective part/s where they should be around fetlock.</a:t>
            </a:r>
          </a:p>
          <a:p>
            <a:pPr lvl="0"/>
            <a:r>
              <a:rPr lang="en-GB" dirty="0"/>
              <a:t>Sheepskin linings are allowed.</a:t>
            </a:r>
          </a:p>
          <a:p>
            <a:pPr lvl="0"/>
            <a:endParaRPr lang="en-GB" dirty="0"/>
          </a:p>
        </p:txBody>
      </p:sp>
    </p:spTree>
    <p:extLst>
      <p:ext uri="{BB962C8B-B14F-4D97-AF65-F5344CB8AC3E}">
        <p14:creationId xmlns:p14="http://schemas.microsoft.com/office/powerpoint/2010/main" val="313051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B524-B2F9-4AFE-B0DA-9F8E198AA52C}"/>
              </a:ext>
            </a:extLst>
          </p:cNvPr>
          <p:cNvSpPr>
            <a:spLocks noGrp="1"/>
          </p:cNvSpPr>
          <p:nvPr>
            <p:ph type="title"/>
          </p:nvPr>
        </p:nvSpPr>
        <p:spPr>
          <a:xfrm>
            <a:off x="838200" y="365125"/>
            <a:ext cx="10515600" cy="1806575"/>
          </a:xfrm>
        </p:spPr>
        <p:txBody>
          <a:bodyPr>
            <a:normAutofit/>
          </a:bodyPr>
          <a:lstStyle/>
          <a:p>
            <a:r>
              <a:rPr lang="en-GB" dirty="0"/>
              <a:t>		Young Horse Competitions</a:t>
            </a:r>
            <a:br>
              <a:rPr lang="en-GB" dirty="0"/>
            </a:br>
            <a:r>
              <a:rPr lang="en-GB" dirty="0"/>
              <a:t>			4/5/6/7&amp;8 year olds </a:t>
            </a:r>
          </a:p>
        </p:txBody>
      </p:sp>
      <p:sp>
        <p:nvSpPr>
          <p:cNvPr id="3" name="Content Placeholder 2">
            <a:extLst>
              <a:ext uri="{FF2B5EF4-FFF2-40B4-BE49-F238E27FC236}">
                <a16:creationId xmlns:a16="http://schemas.microsoft.com/office/drawing/2014/main" id="{1ED192FB-2041-457D-A07D-2424A767E559}"/>
              </a:ext>
            </a:extLst>
          </p:cNvPr>
          <p:cNvSpPr>
            <a:spLocks noGrp="1"/>
          </p:cNvSpPr>
          <p:nvPr>
            <p:ph idx="1"/>
          </p:nvPr>
        </p:nvSpPr>
        <p:spPr>
          <a:xfrm>
            <a:off x="838200" y="2171699"/>
            <a:ext cx="10515600" cy="4005263"/>
          </a:xfrm>
        </p:spPr>
        <p:txBody>
          <a:bodyPr>
            <a:normAutofit/>
          </a:bodyPr>
          <a:lstStyle/>
          <a:p>
            <a:pPr marL="0" lvl="0" indent="0">
              <a:buNone/>
            </a:pPr>
            <a:endParaRPr lang="en-GB" dirty="0"/>
          </a:p>
          <a:p>
            <a:pPr lvl="0"/>
            <a:r>
              <a:rPr lang="en-GB" dirty="0"/>
              <a:t>HIND BOOTS</a:t>
            </a:r>
          </a:p>
          <a:p>
            <a:pPr lvl="0"/>
            <a:r>
              <a:rPr lang="en-GB" dirty="0"/>
              <a:t>Fetlock Boots must have NO elastic and smooth on the inside.</a:t>
            </a:r>
          </a:p>
          <a:p>
            <a:pPr lvl="0"/>
            <a:r>
              <a:rPr lang="en-GB" dirty="0"/>
              <a:t>Art. 257.2.4N</a:t>
            </a:r>
          </a:p>
          <a:p>
            <a:pPr lvl="0"/>
            <a:r>
              <a:rPr lang="en-GB" dirty="0"/>
              <a:t>The spec of the boots to be as follows:</a:t>
            </a:r>
          </a:p>
          <a:p>
            <a:pPr lvl="0"/>
            <a:r>
              <a:rPr lang="en-GB" dirty="0"/>
              <a:t>For all Young Horse Competitions(four, </a:t>
            </a:r>
            <a:r>
              <a:rPr lang="en-GB" dirty="0" err="1"/>
              <a:t>five,six,seven</a:t>
            </a:r>
            <a:r>
              <a:rPr lang="en-GB" dirty="0"/>
              <a:t> and eight year old horses) </a:t>
            </a:r>
          </a:p>
          <a:p>
            <a:endParaRPr lang="en-GB" dirty="0"/>
          </a:p>
        </p:txBody>
      </p:sp>
    </p:spTree>
    <p:extLst>
      <p:ext uri="{BB962C8B-B14F-4D97-AF65-F5344CB8AC3E}">
        <p14:creationId xmlns:p14="http://schemas.microsoft.com/office/powerpoint/2010/main" val="23711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75FE-3AE2-4980-B6DD-7455CC81EDF3}"/>
              </a:ext>
            </a:extLst>
          </p:cNvPr>
          <p:cNvSpPr>
            <a:spLocks noGrp="1"/>
          </p:cNvSpPr>
          <p:nvPr>
            <p:ph type="title"/>
          </p:nvPr>
        </p:nvSpPr>
        <p:spPr/>
        <p:txBody>
          <a:bodyPr>
            <a:normAutofit fontScale="90000"/>
          </a:bodyPr>
          <a:lstStyle/>
          <a:p>
            <a:r>
              <a:rPr lang="en-GB" dirty="0"/>
              <a:t>Spec. for Young Horse Boots</a:t>
            </a:r>
            <a:br>
              <a:rPr lang="en-GB" dirty="0"/>
            </a:br>
            <a:r>
              <a:rPr lang="en-GB" dirty="0"/>
              <a:t>Only Velcro single strap, non elastic and max length 16cms. Measured as in previous slides.</a:t>
            </a:r>
          </a:p>
        </p:txBody>
      </p:sp>
      <p:sp>
        <p:nvSpPr>
          <p:cNvPr id="3" name="Content Placeholder 2">
            <a:extLst>
              <a:ext uri="{FF2B5EF4-FFF2-40B4-BE49-F238E27FC236}">
                <a16:creationId xmlns:a16="http://schemas.microsoft.com/office/drawing/2014/main" id="{3F8E7AB9-0E8E-42A9-A6E8-440E3EC34C36}"/>
              </a:ext>
            </a:extLst>
          </p:cNvPr>
          <p:cNvSpPr>
            <a:spLocks noGrp="1"/>
          </p:cNvSpPr>
          <p:nvPr>
            <p:ph idx="1"/>
          </p:nvPr>
        </p:nvSpPr>
        <p:spPr>
          <a:xfrm>
            <a:off x="838200" y="1825625"/>
            <a:ext cx="9578546" cy="4351338"/>
          </a:xfrm>
        </p:spPr>
        <p:txBody>
          <a:bodyPr>
            <a:normAutofit/>
          </a:bodyPr>
          <a:lstStyle/>
          <a:p>
            <a:endParaRPr lang="en-GB" dirty="0"/>
          </a:p>
          <a:p>
            <a:r>
              <a:rPr lang="en-GB" dirty="0"/>
              <a:t>For all Young Horse competitions ( five, six, seven and eight year old horses): All hind leg protections must have a maximum interior length of 16 cm; the width of the fastener must be at least 5cm. </a:t>
            </a:r>
          </a:p>
          <a:p>
            <a:r>
              <a:rPr lang="en-GB" dirty="0"/>
              <a:t>The inside of the protection must be smooth, that is, the surface must be even and there may not be any</a:t>
            </a:r>
          </a:p>
          <a:p>
            <a:pPr marL="0" indent="0">
              <a:buNone/>
            </a:pPr>
            <a:r>
              <a:rPr lang="en-GB" dirty="0"/>
              <a:t> pressure points on the inside of the boot; sheepskin linings are allowed. </a:t>
            </a:r>
          </a:p>
          <a:p>
            <a:endParaRPr lang="en-GB" dirty="0"/>
          </a:p>
        </p:txBody>
      </p:sp>
    </p:spTree>
    <p:extLst>
      <p:ext uri="{BB962C8B-B14F-4D97-AF65-F5344CB8AC3E}">
        <p14:creationId xmlns:p14="http://schemas.microsoft.com/office/powerpoint/2010/main" val="197623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6D0E-5F60-4690-A5BE-6C59B15C0AF1}"/>
              </a:ext>
            </a:extLst>
          </p:cNvPr>
          <p:cNvSpPr>
            <a:spLocks noGrp="1"/>
          </p:cNvSpPr>
          <p:nvPr>
            <p:ph type="title"/>
          </p:nvPr>
        </p:nvSpPr>
        <p:spPr/>
        <p:txBody>
          <a:bodyPr/>
          <a:lstStyle/>
          <a:p>
            <a:r>
              <a:rPr lang="en-GB" dirty="0"/>
              <a:t>Cont.</a:t>
            </a:r>
          </a:p>
        </p:txBody>
      </p:sp>
      <p:sp>
        <p:nvSpPr>
          <p:cNvPr id="3" name="Content Placeholder 2">
            <a:extLst>
              <a:ext uri="{FF2B5EF4-FFF2-40B4-BE49-F238E27FC236}">
                <a16:creationId xmlns:a16="http://schemas.microsoft.com/office/drawing/2014/main" id="{F3F2DDCB-5A9D-41AB-82E7-1B21ED13E498}"/>
              </a:ext>
            </a:extLst>
          </p:cNvPr>
          <p:cNvSpPr>
            <a:spLocks noGrp="1"/>
          </p:cNvSpPr>
          <p:nvPr>
            <p:ph idx="1"/>
          </p:nvPr>
        </p:nvSpPr>
        <p:spPr/>
        <p:txBody>
          <a:bodyPr/>
          <a:lstStyle/>
          <a:p>
            <a:r>
              <a:rPr lang="en-GB" dirty="0"/>
              <a:t>Only non-elastic Velcro-type fasteners are permitted; no hooks, buckles, clips or other methods of attaching the fasteners may be used; </a:t>
            </a:r>
          </a:p>
          <a:p>
            <a:r>
              <a:rPr lang="en-GB" dirty="0"/>
              <a:t>• The rounded rigid part of the protection must be placed around the inside of the fetlock;</a:t>
            </a:r>
          </a:p>
          <a:p>
            <a:endParaRPr lang="en-GB" dirty="0"/>
          </a:p>
        </p:txBody>
      </p:sp>
    </p:spTree>
    <p:extLst>
      <p:ext uri="{BB962C8B-B14F-4D97-AF65-F5344CB8AC3E}">
        <p14:creationId xmlns:p14="http://schemas.microsoft.com/office/powerpoint/2010/main" val="19817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AE00-22E4-439F-9AF1-9B59D99F9EC2}"/>
              </a:ext>
            </a:extLst>
          </p:cNvPr>
          <p:cNvSpPr>
            <a:spLocks noGrp="1"/>
          </p:cNvSpPr>
          <p:nvPr>
            <p:ph type="title"/>
          </p:nvPr>
        </p:nvSpPr>
        <p:spPr/>
        <p:txBody>
          <a:bodyPr/>
          <a:lstStyle/>
          <a:p>
            <a:r>
              <a:rPr lang="en-GB" dirty="0"/>
              <a:t>CONT.</a:t>
            </a:r>
          </a:p>
        </p:txBody>
      </p:sp>
      <p:sp>
        <p:nvSpPr>
          <p:cNvPr id="3" name="Content Placeholder 2">
            <a:extLst>
              <a:ext uri="{FF2B5EF4-FFF2-40B4-BE49-F238E27FC236}">
                <a16:creationId xmlns:a16="http://schemas.microsoft.com/office/drawing/2014/main" id="{170DF67F-F1D4-43CF-847F-8633863A8D51}"/>
              </a:ext>
            </a:extLst>
          </p:cNvPr>
          <p:cNvSpPr>
            <a:spLocks noGrp="1"/>
          </p:cNvSpPr>
          <p:nvPr>
            <p:ph idx="1"/>
          </p:nvPr>
        </p:nvSpPr>
        <p:spPr/>
        <p:txBody>
          <a:bodyPr/>
          <a:lstStyle/>
          <a:p>
            <a:r>
              <a:rPr lang="en-GB" dirty="0"/>
              <a:t> • No additional elements may be added to or inserted in the boot itself, other than a protective flap, providing it is soft and clearly intended for protection only.</a:t>
            </a:r>
          </a:p>
          <a:p>
            <a:r>
              <a:rPr lang="en-GB" dirty="0"/>
              <a:t> Fetlock rings may be used for protective purposes providing they are properly adjusted and providing the total weight of equipment on the horse’s leg does not exceed 500 grams    </a:t>
            </a:r>
          </a:p>
          <a:p>
            <a:endParaRPr lang="en-GB" dirty="0"/>
          </a:p>
        </p:txBody>
      </p:sp>
    </p:spTree>
    <p:extLst>
      <p:ext uri="{BB962C8B-B14F-4D97-AF65-F5344CB8AC3E}">
        <p14:creationId xmlns:p14="http://schemas.microsoft.com/office/powerpoint/2010/main" val="285586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6396-C51E-4248-A640-03D6EE2C83B6}"/>
              </a:ext>
            </a:extLst>
          </p:cNvPr>
          <p:cNvSpPr>
            <a:spLocks noGrp="1"/>
          </p:cNvSpPr>
          <p:nvPr>
            <p:ph type="title"/>
          </p:nvPr>
        </p:nvSpPr>
        <p:spPr/>
        <p:txBody>
          <a:bodyPr/>
          <a:lstStyle/>
          <a:p>
            <a:r>
              <a:rPr lang="en-GB" dirty="0"/>
              <a:t>Young Horse Boots, Inside Protection Only and Single Velcro fastening with NO ELASTIC.</a:t>
            </a:r>
          </a:p>
        </p:txBody>
      </p:sp>
      <p:pic>
        <p:nvPicPr>
          <p:cNvPr id="5" name="Content Placeholder 4">
            <a:extLst>
              <a:ext uri="{FF2B5EF4-FFF2-40B4-BE49-F238E27FC236}">
                <a16:creationId xmlns:a16="http://schemas.microsoft.com/office/drawing/2014/main" id="{EB5E4DF6-2536-42FA-87BE-BA455A7F1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3455122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AD2C8-D524-44B2-8C60-A05FEA728483}"/>
              </a:ext>
            </a:extLst>
          </p:cNvPr>
          <p:cNvSpPr>
            <a:spLocks noGrp="1"/>
          </p:cNvSpPr>
          <p:nvPr>
            <p:ph type="title"/>
          </p:nvPr>
        </p:nvSpPr>
        <p:spPr>
          <a:xfrm>
            <a:off x="838200" y="365125"/>
            <a:ext cx="10515600" cy="1325563"/>
          </a:xfrm>
        </p:spPr>
        <p:txBody>
          <a:bodyPr>
            <a:normAutofit/>
          </a:bodyPr>
          <a:lstStyle/>
          <a:p>
            <a:r>
              <a:rPr lang="en-GB" dirty="0"/>
              <a:t>Kentucky boot Allowed with or without sheepskin.</a:t>
            </a:r>
          </a:p>
        </p:txBody>
      </p:sp>
      <p:pic>
        <p:nvPicPr>
          <p:cNvPr id="8" name="Content Placeholder 7">
            <a:extLst>
              <a:ext uri="{FF2B5EF4-FFF2-40B4-BE49-F238E27FC236}">
                <a16:creationId xmlns:a16="http://schemas.microsoft.com/office/drawing/2014/main" id="{E89FFF0E-7C99-493C-B964-494D42B71E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919538" y="417326"/>
            <a:ext cx="4352925" cy="7169523"/>
          </a:xfrm>
        </p:spPr>
      </p:pic>
    </p:spTree>
    <p:extLst>
      <p:ext uri="{BB962C8B-B14F-4D97-AF65-F5344CB8AC3E}">
        <p14:creationId xmlns:p14="http://schemas.microsoft.com/office/powerpoint/2010/main" val="2573295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E779-B472-4F26-9EAA-AB88B99F8C04}"/>
              </a:ext>
            </a:extLst>
          </p:cNvPr>
          <p:cNvSpPr>
            <a:spLocks noGrp="1"/>
          </p:cNvSpPr>
          <p:nvPr>
            <p:ph type="title"/>
          </p:nvPr>
        </p:nvSpPr>
        <p:spPr/>
        <p:txBody>
          <a:bodyPr/>
          <a:lstStyle/>
          <a:p>
            <a:r>
              <a:rPr lang="en-GB" dirty="0"/>
              <a:t>			Young Horse Boots </a:t>
            </a:r>
          </a:p>
        </p:txBody>
      </p:sp>
      <p:pic>
        <p:nvPicPr>
          <p:cNvPr id="5" name="Content Placeholder 4">
            <a:extLst>
              <a:ext uri="{FF2B5EF4-FFF2-40B4-BE49-F238E27FC236}">
                <a16:creationId xmlns:a16="http://schemas.microsoft.com/office/drawing/2014/main" id="{180F91AA-87F2-4234-9860-4766E081AA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872" y="1690688"/>
            <a:ext cx="10072255" cy="12617739"/>
          </a:xfrm>
        </p:spPr>
      </p:pic>
    </p:spTree>
    <p:extLst>
      <p:ext uri="{BB962C8B-B14F-4D97-AF65-F5344CB8AC3E}">
        <p14:creationId xmlns:p14="http://schemas.microsoft.com/office/powerpoint/2010/main" val="1897744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98F8-3F4A-434B-B69E-563742977B0D}"/>
              </a:ext>
            </a:extLst>
          </p:cNvPr>
          <p:cNvSpPr>
            <a:spLocks noGrp="1"/>
          </p:cNvSpPr>
          <p:nvPr>
            <p:ph type="title"/>
          </p:nvPr>
        </p:nvSpPr>
        <p:spPr/>
        <p:txBody>
          <a:bodyPr/>
          <a:lstStyle/>
          <a:p>
            <a:r>
              <a:rPr lang="en-GB" dirty="0"/>
              <a:t>SPURS</a:t>
            </a:r>
          </a:p>
        </p:txBody>
      </p:sp>
      <p:sp>
        <p:nvSpPr>
          <p:cNvPr id="3" name="Content Placeholder 2">
            <a:extLst>
              <a:ext uri="{FF2B5EF4-FFF2-40B4-BE49-F238E27FC236}">
                <a16:creationId xmlns:a16="http://schemas.microsoft.com/office/drawing/2014/main" id="{C900D3B7-A966-4FA7-8551-0E20801666C1}"/>
              </a:ext>
            </a:extLst>
          </p:cNvPr>
          <p:cNvSpPr>
            <a:spLocks noGrp="1"/>
          </p:cNvSpPr>
          <p:nvPr>
            <p:ph idx="1"/>
          </p:nvPr>
        </p:nvSpPr>
        <p:spPr/>
        <p:txBody>
          <a:bodyPr/>
          <a:lstStyle/>
          <a:p>
            <a:pPr marL="0" indent="0">
              <a:buNone/>
            </a:pPr>
            <a:endParaRPr lang="en-GB" b="1" u="sng" dirty="0"/>
          </a:p>
          <a:p>
            <a:r>
              <a:rPr lang="en-GB" dirty="0"/>
              <a:t>HORSE COMPETITIONS— ROWEL SPURS WITH SERATED EDGES ARE NOT ALLOWED ANYWHERE ON SHOWGROUNDS</a:t>
            </a:r>
          </a:p>
          <a:p>
            <a:r>
              <a:rPr lang="en-GB" dirty="0"/>
              <a:t>ROWEL SPURS WITH SMOOTH EVEN EDGE DISCS ARE ALLOWED.</a:t>
            </a:r>
          </a:p>
          <a:p>
            <a:r>
              <a:rPr lang="en-GB" dirty="0"/>
              <a:t>PONIES AND CHILDREN ON HORSES ---BLUNT METAL SPURS , Max length 4cms measured from the boot. </a:t>
            </a:r>
            <a:endParaRPr lang="en-GB" dirty="0">
              <a:solidFill>
                <a:srgbClr val="FF0000"/>
              </a:solidFill>
            </a:endParaRPr>
          </a:p>
          <a:p>
            <a:endParaRPr lang="en-GB" dirty="0"/>
          </a:p>
          <a:p>
            <a:endParaRPr lang="en-GB" dirty="0"/>
          </a:p>
        </p:txBody>
      </p:sp>
    </p:spTree>
    <p:extLst>
      <p:ext uri="{BB962C8B-B14F-4D97-AF65-F5344CB8AC3E}">
        <p14:creationId xmlns:p14="http://schemas.microsoft.com/office/powerpoint/2010/main" val="3637346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EAAE-6ED5-4E78-B9C8-EF29CE294ABE}"/>
              </a:ext>
            </a:extLst>
          </p:cNvPr>
          <p:cNvSpPr>
            <a:spLocks noGrp="1"/>
          </p:cNvSpPr>
          <p:nvPr>
            <p:ph type="title"/>
          </p:nvPr>
        </p:nvSpPr>
        <p:spPr/>
        <p:txBody>
          <a:bodyPr/>
          <a:lstStyle/>
          <a:p>
            <a:r>
              <a:rPr lang="en-GB" dirty="0"/>
              <a:t>LIMBS.</a:t>
            </a:r>
          </a:p>
        </p:txBody>
      </p:sp>
      <p:sp>
        <p:nvSpPr>
          <p:cNvPr id="3" name="Content Placeholder 2">
            <a:extLst>
              <a:ext uri="{FF2B5EF4-FFF2-40B4-BE49-F238E27FC236}">
                <a16:creationId xmlns:a16="http://schemas.microsoft.com/office/drawing/2014/main" id="{58450685-01B5-4107-85E5-17CE0A8F5FEA}"/>
              </a:ext>
            </a:extLst>
          </p:cNvPr>
          <p:cNvSpPr>
            <a:spLocks noGrp="1"/>
          </p:cNvSpPr>
          <p:nvPr>
            <p:ph idx="1"/>
          </p:nvPr>
        </p:nvSpPr>
        <p:spPr/>
        <p:txBody>
          <a:bodyPr/>
          <a:lstStyle/>
          <a:p>
            <a:r>
              <a:rPr lang="en-GB" dirty="0"/>
              <a:t> Hair on limbs must not be clipped and /or shaved at any point during the period of an event. (unless for veterinary purposes).</a:t>
            </a:r>
          </a:p>
          <a:p>
            <a:r>
              <a:rPr lang="en-GB" dirty="0"/>
              <a:t>Limbs may be clipped up to 3 days prior to an event but must not be clipped with a blade that cuts the hairs shorter than 2mm.</a:t>
            </a:r>
          </a:p>
          <a:p>
            <a:endParaRPr lang="en-GB" dirty="0"/>
          </a:p>
        </p:txBody>
      </p:sp>
    </p:spTree>
    <p:extLst>
      <p:ext uri="{BB962C8B-B14F-4D97-AF65-F5344CB8AC3E}">
        <p14:creationId xmlns:p14="http://schemas.microsoft.com/office/powerpoint/2010/main" val="4163461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B2B8-50B3-4ADB-A1AB-9A62F97F92E3}"/>
              </a:ext>
            </a:extLst>
          </p:cNvPr>
          <p:cNvSpPr>
            <a:spLocks noGrp="1"/>
          </p:cNvSpPr>
          <p:nvPr>
            <p:ph type="title"/>
          </p:nvPr>
        </p:nvSpPr>
        <p:spPr/>
        <p:txBody>
          <a:bodyPr/>
          <a:lstStyle/>
          <a:p>
            <a:r>
              <a:rPr lang="en-GB" u="sng" dirty="0"/>
              <a:t>FROM JULY 2021</a:t>
            </a:r>
          </a:p>
        </p:txBody>
      </p:sp>
      <p:sp>
        <p:nvSpPr>
          <p:cNvPr id="3" name="Content Placeholder 2">
            <a:extLst>
              <a:ext uri="{FF2B5EF4-FFF2-40B4-BE49-F238E27FC236}">
                <a16:creationId xmlns:a16="http://schemas.microsoft.com/office/drawing/2014/main" id="{CD4CB28D-9E74-4F45-B01E-641384FAB9B8}"/>
              </a:ext>
            </a:extLst>
          </p:cNvPr>
          <p:cNvSpPr>
            <a:spLocks noGrp="1"/>
          </p:cNvSpPr>
          <p:nvPr>
            <p:ph idx="1"/>
          </p:nvPr>
        </p:nvSpPr>
        <p:spPr/>
        <p:txBody>
          <a:bodyPr/>
          <a:lstStyle/>
          <a:p>
            <a:r>
              <a:rPr lang="en-GB" dirty="0"/>
              <a:t>SENSORY HAIRS MAY NOT BE CLIPPED / SHAVED. (Unless they have been removed by a Vet to prevent pain or discomfort to the horse)</a:t>
            </a:r>
          </a:p>
          <a:p>
            <a:r>
              <a:rPr lang="en-GB" dirty="0"/>
              <a:t>SENSORY HAIRS ARE THOSE AROUND THE MUZZLE AND THOSE AROUND EYES THAT ARE USED FOR SENSATION.</a:t>
            </a:r>
          </a:p>
        </p:txBody>
      </p:sp>
    </p:spTree>
    <p:extLst>
      <p:ext uri="{BB962C8B-B14F-4D97-AF65-F5344CB8AC3E}">
        <p14:creationId xmlns:p14="http://schemas.microsoft.com/office/powerpoint/2010/main" val="9666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48DC-9A5C-46F6-9DE4-5B386B8B13FC}"/>
              </a:ext>
            </a:extLst>
          </p:cNvPr>
          <p:cNvSpPr>
            <a:spLocks noGrp="1"/>
          </p:cNvSpPr>
          <p:nvPr>
            <p:ph type="title"/>
          </p:nvPr>
        </p:nvSpPr>
        <p:spPr/>
        <p:txBody>
          <a:bodyPr>
            <a:normAutofit fontScale="90000"/>
          </a:bodyPr>
          <a:lstStyle/>
          <a:p>
            <a:r>
              <a:rPr lang="en-GB" dirty="0"/>
              <a:t>Measurement of boots.</a:t>
            </a:r>
            <a:br>
              <a:rPr lang="en-GB" dirty="0"/>
            </a:br>
            <a:r>
              <a:rPr lang="en-GB" dirty="0"/>
              <a:t>For boots other than young horse boots length measured as shown must be not longer than 20cms</a:t>
            </a:r>
          </a:p>
        </p:txBody>
      </p:sp>
      <p:pic>
        <p:nvPicPr>
          <p:cNvPr id="5" name="Content Placeholder 4">
            <a:extLst>
              <a:ext uri="{FF2B5EF4-FFF2-40B4-BE49-F238E27FC236}">
                <a16:creationId xmlns:a16="http://schemas.microsoft.com/office/drawing/2014/main" id="{9D1DBB08-8F74-46FF-9727-9A76EFCB28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032" y="1825625"/>
            <a:ext cx="3263935" cy="4351338"/>
          </a:xfrm>
        </p:spPr>
      </p:pic>
    </p:spTree>
    <p:extLst>
      <p:ext uri="{BB962C8B-B14F-4D97-AF65-F5344CB8AC3E}">
        <p14:creationId xmlns:p14="http://schemas.microsoft.com/office/powerpoint/2010/main" val="2097722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9BDD-63B3-4E0A-8BF0-4CB2F1C13AD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E916DF4-BBFF-4230-B56C-42EC503941A2}"/>
              </a:ext>
            </a:extLst>
          </p:cNvPr>
          <p:cNvSpPr>
            <a:spLocks noGrp="1"/>
          </p:cNvSpPr>
          <p:nvPr>
            <p:ph idx="1"/>
          </p:nvPr>
        </p:nvSpPr>
        <p:spPr/>
        <p:txBody>
          <a:bodyPr>
            <a:normAutofit/>
          </a:bodyPr>
          <a:lstStyle/>
          <a:p>
            <a:r>
              <a:rPr lang="en-GB" sz="6000" dirty="0"/>
              <a:t>Nosebands must not be overtight.</a:t>
            </a:r>
          </a:p>
          <a:p>
            <a:r>
              <a:rPr lang="en-GB" sz="6000" dirty="0"/>
              <a:t>Two Fingers placed flat should be able to fit between cheek and noseband.</a:t>
            </a:r>
          </a:p>
        </p:txBody>
      </p:sp>
    </p:spTree>
    <p:extLst>
      <p:ext uri="{BB962C8B-B14F-4D97-AF65-F5344CB8AC3E}">
        <p14:creationId xmlns:p14="http://schemas.microsoft.com/office/powerpoint/2010/main" val="2712884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9C77-82F3-4055-A796-F9186D056112}"/>
              </a:ext>
            </a:extLst>
          </p:cNvPr>
          <p:cNvSpPr>
            <a:spLocks noGrp="1"/>
          </p:cNvSpPr>
          <p:nvPr>
            <p:ph type="title"/>
          </p:nvPr>
        </p:nvSpPr>
        <p:spPr/>
        <p:txBody>
          <a:bodyPr/>
          <a:lstStyle/>
          <a:p>
            <a:r>
              <a:rPr lang="en-GB" dirty="0"/>
              <a:t>CHECKING TIGHTNESS OF NOSEBAND 					CORRECTLY</a:t>
            </a:r>
          </a:p>
        </p:txBody>
      </p:sp>
      <p:pic>
        <p:nvPicPr>
          <p:cNvPr id="5" name="Content Placeholder 4">
            <a:extLst>
              <a:ext uri="{FF2B5EF4-FFF2-40B4-BE49-F238E27FC236}">
                <a16:creationId xmlns:a16="http://schemas.microsoft.com/office/drawing/2014/main" id="{B0939A00-7029-4CDF-BCBC-5CC2A3012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1801514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660D-6CFF-4504-A55C-7E81FF766758}"/>
              </a:ext>
            </a:extLst>
          </p:cNvPr>
          <p:cNvSpPr>
            <a:spLocks noGrp="1"/>
          </p:cNvSpPr>
          <p:nvPr>
            <p:ph type="title"/>
          </p:nvPr>
        </p:nvSpPr>
        <p:spPr/>
        <p:txBody>
          <a:bodyPr/>
          <a:lstStyle/>
          <a:p>
            <a:r>
              <a:rPr lang="en-GB" dirty="0"/>
              <a:t>X POLE AT PRACTICE FENCE</a:t>
            </a:r>
          </a:p>
        </p:txBody>
      </p:sp>
      <p:sp>
        <p:nvSpPr>
          <p:cNvPr id="3" name="Content Placeholder 2">
            <a:extLst>
              <a:ext uri="{FF2B5EF4-FFF2-40B4-BE49-F238E27FC236}">
                <a16:creationId xmlns:a16="http://schemas.microsoft.com/office/drawing/2014/main" id="{D5D250C5-E953-48AA-BB78-C726423E9771}"/>
              </a:ext>
            </a:extLst>
          </p:cNvPr>
          <p:cNvSpPr>
            <a:spLocks noGrp="1"/>
          </p:cNvSpPr>
          <p:nvPr>
            <p:ph idx="1"/>
          </p:nvPr>
        </p:nvSpPr>
        <p:spPr/>
        <p:txBody>
          <a:bodyPr/>
          <a:lstStyle/>
          <a:p>
            <a:endParaRPr lang="en-GB" dirty="0"/>
          </a:p>
          <a:p>
            <a:r>
              <a:rPr lang="en-GB" dirty="0"/>
              <a:t>ANY COMPETITION AT 1.30 OR ABOVE </a:t>
            </a:r>
          </a:p>
          <a:p>
            <a:r>
              <a:rPr lang="en-GB" dirty="0"/>
              <a:t>THE ENDS OF X POLES IN THE CUPS CANNOT BE HIGHER THAN 1.30m</a:t>
            </a:r>
          </a:p>
          <a:p>
            <a:pPr marL="0" indent="0">
              <a:buNone/>
            </a:pPr>
            <a:endParaRPr lang="en-GB" dirty="0"/>
          </a:p>
        </p:txBody>
      </p:sp>
    </p:spTree>
    <p:extLst>
      <p:ext uri="{BB962C8B-B14F-4D97-AF65-F5344CB8AC3E}">
        <p14:creationId xmlns:p14="http://schemas.microsoft.com/office/powerpoint/2010/main" val="140060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ED5D2-AA8F-43D0-8386-59B72F5E843D}"/>
              </a:ext>
            </a:extLst>
          </p:cNvPr>
          <p:cNvSpPr>
            <a:spLocks noGrp="1"/>
          </p:cNvSpPr>
          <p:nvPr>
            <p:ph type="title"/>
          </p:nvPr>
        </p:nvSpPr>
        <p:spPr/>
        <p:txBody>
          <a:bodyPr/>
          <a:lstStyle/>
          <a:p>
            <a:r>
              <a:rPr lang="en-GB" dirty="0"/>
              <a:t>20cms max. measured as shown.</a:t>
            </a:r>
          </a:p>
        </p:txBody>
      </p:sp>
      <p:pic>
        <p:nvPicPr>
          <p:cNvPr id="5" name="Content Placeholder 4">
            <a:extLst>
              <a:ext uri="{FF2B5EF4-FFF2-40B4-BE49-F238E27FC236}">
                <a16:creationId xmlns:a16="http://schemas.microsoft.com/office/drawing/2014/main" id="{18CB0B42-CC16-494C-8FC1-8DD5C298B0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447" y="1825625"/>
            <a:ext cx="3263105" cy="4351338"/>
          </a:xfrm>
        </p:spPr>
      </p:pic>
    </p:spTree>
    <p:extLst>
      <p:ext uri="{BB962C8B-B14F-4D97-AF65-F5344CB8AC3E}">
        <p14:creationId xmlns:p14="http://schemas.microsoft.com/office/powerpoint/2010/main" val="274168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3DEB1-2353-4F24-8504-74B4072BB6F6}"/>
              </a:ext>
            </a:extLst>
          </p:cNvPr>
          <p:cNvSpPr>
            <a:spLocks noGrp="1"/>
          </p:cNvSpPr>
          <p:nvPr>
            <p:ph type="title"/>
          </p:nvPr>
        </p:nvSpPr>
        <p:spPr/>
        <p:txBody>
          <a:bodyPr/>
          <a:lstStyle/>
          <a:p>
            <a:r>
              <a:rPr lang="en-GB" dirty="0"/>
              <a:t>With protection on inside only measurement shown must be 20cms or less.</a:t>
            </a:r>
          </a:p>
        </p:txBody>
      </p:sp>
      <p:pic>
        <p:nvPicPr>
          <p:cNvPr id="5" name="Content Placeholder 4">
            <a:extLst>
              <a:ext uri="{FF2B5EF4-FFF2-40B4-BE49-F238E27FC236}">
                <a16:creationId xmlns:a16="http://schemas.microsoft.com/office/drawing/2014/main" id="{90D11CBE-2AAA-4A61-8251-2C38C97739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108" y="1825625"/>
            <a:ext cx="3263783" cy="4351338"/>
          </a:xfrm>
        </p:spPr>
      </p:pic>
    </p:spTree>
    <p:extLst>
      <p:ext uri="{BB962C8B-B14F-4D97-AF65-F5344CB8AC3E}">
        <p14:creationId xmlns:p14="http://schemas.microsoft.com/office/powerpoint/2010/main" val="66643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0C41-9B81-442E-96B9-AAC9FF982F50}"/>
              </a:ext>
            </a:extLst>
          </p:cNvPr>
          <p:cNvSpPr>
            <a:spLocks noGrp="1"/>
          </p:cNvSpPr>
          <p:nvPr>
            <p:ph type="title"/>
          </p:nvPr>
        </p:nvSpPr>
        <p:spPr/>
        <p:txBody>
          <a:bodyPr/>
          <a:lstStyle/>
          <a:p>
            <a:r>
              <a:rPr lang="en-GB" dirty="0"/>
              <a:t>Again showing measurement with protection to inside.</a:t>
            </a:r>
          </a:p>
        </p:txBody>
      </p:sp>
      <p:pic>
        <p:nvPicPr>
          <p:cNvPr id="5" name="Content Placeholder 4">
            <a:extLst>
              <a:ext uri="{FF2B5EF4-FFF2-40B4-BE49-F238E27FC236}">
                <a16:creationId xmlns:a16="http://schemas.microsoft.com/office/drawing/2014/main" id="{04C889DC-39BD-410D-877D-EA4F0CE41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542936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1C29-000E-44D3-9FD6-7AB0968BBFDB}"/>
              </a:ext>
            </a:extLst>
          </p:cNvPr>
          <p:cNvSpPr>
            <a:spLocks noGrp="1"/>
          </p:cNvSpPr>
          <p:nvPr>
            <p:ph type="title"/>
          </p:nvPr>
        </p:nvSpPr>
        <p:spPr/>
        <p:txBody>
          <a:bodyPr>
            <a:normAutofit fontScale="90000"/>
          </a:bodyPr>
          <a:lstStyle/>
          <a:p>
            <a:r>
              <a:rPr lang="en-GB" dirty="0"/>
              <a:t>Boots with soft protection below, measurement not to include this. This slide actually shows measurement for a Young Horse boot max. 16cms.</a:t>
            </a:r>
          </a:p>
        </p:txBody>
      </p:sp>
      <p:pic>
        <p:nvPicPr>
          <p:cNvPr id="5" name="Content Placeholder 4">
            <a:extLst>
              <a:ext uri="{FF2B5EF4-FFF2-40B4-BE49-F238E27FC236}">
                <a16:creationId xmlns:a16="http://schemas.microsoft.com/office/drawing/2014/main" id="{68F46A63-EFE4-4A7D-AC64-871E8AB1BF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109837" y="2179442"/>
            <a:ext cx="4894491" cy="4186860"/>
          </a:xfrm>
        </p:spPr>
      </p:pic>
    </p:spTree>
    <p:extLst>
      <p:ext uri="{BB962C8B-B14F-4D97-AF65-F5344CB8AC3E}">
        <p14:creationId xmlns:p14="http://schemas.microsoft.com/office/powerpoint/2010/main" val="329693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2AA3-B999-456F-8E66-04FB25D5D83C}"/>
              </a:ext>
            </a:extLst>
          </p:cNvPr>
          <p:cNvSpPr>
            <a:spLocks noGrp="1"/>
          </p:cNvSpPr>
          <p:nvPr>
            <p:ph type="title"/>
          </p:nvPr>
        </p:nvSpPr>
        <p:spPr/>
        <p:txBody>
          <a:bodyPr/>
          <a:lstStyle/>
          <a:p>
            <a:r>
              <a:rPr lang="en-GB" u="sng" dirty="0"/>
              <a:t>Boots with inside protection only .</a:t>
            </a:r>
          </a:p>
        </p:txBody>
      </p:sp>
      <p:sp>
        <p:nvSpPr>
          <p:cNvPr id="3" name="Content Placeholder 2">
            <a:extLst>
              <a:ext uri="{FF2B5EF4-FFF2-40B4-BE49-F238E27FC236}">
                <a16:creationId xmlns:a16="http://schemas.microsoft.com/office/drawing/2014/main" id="{FBF87F0C-1A2C-47A0-A034-D20814E2AF0C}"/>
              </a:ext>
            </a:extLst>
          </p:cNvPr>
          <p:cNvSpPr>
            <a:spLocks noGrp="1"/>
          </p:cNvSpPr>
          <p:nvPr>
            <p:ph idx="1"/>
          </p:nvPr>
        </p:nvSpPr>
        <p:spPr/>
        <p:txBody>
          <a:bodyPr>
            <a:normAutofit lnSpcReduction="10000"/>
          </a:bodyPr>
          <a:lstStyle/>
          <a:p>
            <a:r>
              <a:rPr lang="en-GB" dirty="0"/>
              <a:t>Maximum length measured as shown is 20cms.</a:t>
            </a:r>
          </a:p>
          <a:p>
            <a:r>
              <a:rPr lang="en-GB" dirty="0"/>
              <a:t>Boots with Velcro fastenings single strap must be minimum of 5cms.</a:t>
            </a:r>
          </a:p>
          <a:p>
            <a:pPr marL="3657600" lvl="8" indent="0">
              <a:buNone/>
            </a:pPr>
            <a:r>
              <a:rPr lang="en-GB" sz="2800" dirty="0"/>
              <a:t>Two straps, each must be minimum of 2.5cms</a:t>
            </a:r>
          </a:p>
          <a:p>
            <a:pPr marL="3657600" lvl="8" indent="0">
              <a:buNone/>
            </a:pPr>
            <a:r>
              <a:rPr lang="en-GB" sz="2800" dirty="0"/>
              <a:t>The above boot straps may be elastic or non- elastic</a:t>
            </a:r>
          </a:p>
          <a:p>
            <a:pPr marL="2743200" lvl="6" indent="0">
              <a:buNone/>
            </a:pPr>
            <a:r>
              <a:rPr lang="en-GB" sz="2800" dirty="0"/>
              <a:t>Stud Fastenings 1 or 2 ELASTIC straps minimum  width 2.5cms</a:t>
            </a:r>
          </a:p>
          <a:p>
            <a:pPr marL="2743200" lvl="6" indent="0">
              <a:buNone/>
            </a:pPr>
            <a:endParaRPr lang="en-GB" sz="2800" dirty="0"/>
          </a:p>
          <a:p>
            <a:pPr marL="2743200" lvl="6" indent="0">
              <a:buNone/>
            </a:pPr>
            <a:r>
              <a:rPr lang="en-GB" sz="2800" dirty="0"/>
              <a:t>Hook Fastenings 1 or 2 ELASTIC straps minimum width 2.5cms</a:t>
            </a:r>
          </a:p>
        </p:txBody>
      </p:sp>
    </p:spTree>
    <p:extLst>
      <p:ext uri="{BB962C8B-B14F-4D97-AF65-F5344CB8AC3E}">
        <p14:creationId xmlns:p14="http://schemas.microsoft.com/office/powerpoint/2010/main" val="3192257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BFFB-BE8F-49D7-A08B-2763CF91C08A}"/>
              </a:ext>
            </a:extLst>
          </p:cNvPr>
          <p:cNvSpPr>
            <a:spLocks noGrp="1"/>
          </p:cNvSpPr>
          <p:nvPr>
            <p:ph type="title"/>
          </p:nvPr>
        </p:nvSpPr>
        <p:spPr/>
        <p:txBody>
          <a:bodyPr>
            <a:normAutofit/>
          </a:bodyPr>
          <a:lstStyle/>
          <a:p>
            <a:r>
              <a:rPr lang="en-GB" sz="4400" u="sng" dirty="0">
                <a:effectLst/>
                <a:latin typeface="Calibri" panose="020F0502020204030204" pitchFamily="34" charset="0"/>
                <a:ea typeface="Calibri" panose="020F0502020204030204" pitchFamily="34" charset="0"/>
                <a:cs typeface="Times New Roman" panose="02020603050405020304" pitchFamily="18" charset="0"/>
              </a:rPr>
              <a:t>DOUBLE SHELL / WRAP AROUND</a:t>
            </a:r>
            <a:br>
              <a:rPr lang="en-GB" sz="44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D86D009D-8CBC-4779-A9B4-550E4A99A7D5}"/>
              </a:ext>
            </a:extLst>
          </p:cNvPr>
          <p:cNvSpPr>
            <a:spLocks noGrp="1"/>
          </p:cNvSpPr>
          <p:nvPr>
            <p:ph idx="1"/>
          </p:nvPr>
        </p:nvSpPr>
        <p:spPr/>
        <p:txBody>
          <a:bodyPr/>
          <a:lstStyle/>
          <a:p>
            <a:pPr marL="0" lvl="0" indent="0">
              <a:lnSpc>
                <a:spcPct val="107000"/>
              </a:lnSpc>
              <a:spcAft>
                <a:spcPts val="800"/>
              </a:spcAft>
              <a:buNone/>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	Maximum length is 20cms measured as shown previously</a:t>
            </a:r>
          </a:p>
          <a:p>
            <a:pPr marL="0" lvl="0" indent="0">
              <a:lnSpc>
                <a:spcPct val="107000"/>
              </a:lnSpc>
              <a:spcAft>
                <a:spcPts val="800"/>
              </a:spcAft>
              <a:buNone/>
              <a:tabLst>
                <a:tab pos="457200" algn="l"/>
              </a:tabLst>
            </a:pPr>
            <a:r>
              <a:rPr lang="en-GB" sz="1800" dirty="0">
                <a:latin typeface="Calibri" panose="020F0502020204030204" pitchFamily="34" charset="0"/>
                <a:ea typeface="Calibri" panose="020F0502020204030204" pitchFamily="34" charset="0"/>
                <a:cs typeface="Times New Roman" panose="02020603050405020304" pitchFamily="18" charset="0"/>
              </a:rPr>
              <a:t>Velcro  fastenings 1 strap minimum width 5cms</a:t>
            </a:r>
          </a:p>
          <a:p>
            <a:pPr marL="0" lvl="0" indent="0">
              <a:lnSpc>
                <a:spcPct val="107000"/>
              </a:lnSpc>
              <a:spcAft>
                <a:spcPts val="800"/>
              </a:spcAft>
              <a:buNone/>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Two straps minimum width is 2.5cms each strap</a:t>
            </a:r>
          </a:p>
          <a:p>
            <a:pPr marL="342900" lvl="0" indent="-342900">
              <a:lnSpc>
                <a:spcPct val="107000"/>
              </a:lnSpc>
              <a:spcAft>
                <a:spcPts val="800"/>
              </a:spcAft>
              <a:buFont typeface="Arial" panose="020B0604020202020204" pitchFamily="34" charset="0"/>
              <a:buChar char="•"/>
              <a:tabLst>
                <a:tab pos="457200" algn="l"/>
              </a:tabLst>
            </a:pPr>
            <a:r>
              <a:rPr lang="en-GB" sz="1800" dirty="0">
                <a:latin typeface="Calibri" panose="020F0502020204030204" pitchFamily="34" charset="0"/>
                <a:ea typeface="Calibri" panose="020F0502020204030204" pitchFamily="34" charset="0"/>
                <a:cs typeface="Times New Roman" panose="02020603050405020304" pitchFamily="18" charset="0"/>
              </a:rPr>
              <a:t>Stud fastenings 1 or 2 straps minimum width is 2.5cms each strap</a:t>
            </a: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Hook fastenings 1 or 2 straps minimum width 2.5cms</a:t>
            </a:r>
          </a:p>
          <a:p>
            <a:pPr marL="0" lvl="0" indent="0">
              <a:lnSpc>
                <a:spcPct val="107000"/>
              </a:lnSpc>
              <a:spcAft>
                <a:spcPts val="800"/>
              </a:spcAft>
              <a:buNone/>
              <a:tabLst>
                <a:tab pos="457200" algn="l"/>
              </a:tabLs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ALL STRAPS MUST BE ELASTIC</a:t>
            </a:r>
          </a:p>
          <a:p>
            <a:endParaRPr lang="en-GB" dirty="0"/>
          </a:p>
        </p:txBody>
      </p:sp>
    </p:spTree>
    <p:extLst>
      <p:ext uri="{BB962C8B-B14F-4D97-AF65-F5344CB8AC3E}">
        <p14:creationId xmlns:p14="http://schemas.microsoft.com/office/powerpoint/2010/main" val="3298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1168</Words>
  <Application>Microsoft Office PowerPoint</Application>
  <PresentationFormat>Widescreen</PresentationFormat>
  <Paragraphs>97</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    HORSE BOOTS</vt:lpstr>
      <vt:lpstr>HORSES GENERAL COMPETITIONS     HIND BOOTS</vt:lpstr>
      <vt:lpstr>Measurement of boots. For boots other than young horse boots length measured as shown must be not longer than 20cms</vt:lpstr>
      <vt:lpstr>20cms max. measured as shown.</vt:lpstr>
      <vt:lpstr>With protection on inside only measurement shown must be 20cms or less.</vt:lpstr>
      <vt:lpstr>Again showing measurement with protection to inside.</vt:lpstr>
      <vt:lpstr>Boots with soft protection below, measurement not to include this. This slide actually shows measurement for a Young Horse boot max. 16cms.</vt:lpstr>
      <vt:lpstr>Boots with inside protection only .</vt:lpstr>
      <vt:lpstr>DOUBLE SHELL / WRAP AROUND </vt:lpstr>
      <vt:lpstr>Example of double shell boot with one Velcro strap which MUST be elastic with minimum       width 5cms</vt:lpstr>
      <vt:lpstr>Boots with a single strap which splits into two to fasten are allowed.(Provided strap is elastic and minimum width in this case 5cm splits into two of at least 2.5cm)</vt:lpstr>
      <vt:lpstr>Double Shell boots with stud type fasteners, with two straps, must be elastic, </vt:lpstr>
      <vt:lpstr>Front view of double shell boots two straps and stud fastenings. Elastic straps.</vt:lpstr>
      <vt:lpstr>HOOK TYPE FASTENERS </vt:lpstr>
      <vt:lpstr>Hook Type Fasteners One or two straps. Must be elastic.</vt:lpstr>
      <vt:lpstr>FASTNERS CONT.</vt:lpstr>
      <vt:lpstr>Pull Up Socks</vt:lpstr>
      <vt:lpstr>NOT ALLOWED</vt:lpstr>
      <vt:lpstr>Clarification Fetlock Rings are allowed Pastern straps not allowed.</vt:lpstr>
      <vt:lpstr>  Young Horse Competitions    4/5/6/7&amp;8 year olds </vt:lpstr>
      <vt:lpstr>Spec. for Young Horse Boots Only Velcro single strap, non elastic and max length 16cms. Measured as in previous slides.</vt:lpstr>
      <vt:lpstr>Cont.</vt:lpstr>
      <vt:lpstr>CONT.</vt:lpstr>
      <vt:lpstr>Young Horse Boots, Inside Protection Only and Single Velcro fastening with NO ELASTIC.</vt:lpstr>
      <vt:lpstr>Kentucky boot Allowed with or without sheepskin.</vt:lpstr>
      <vt:lpstr>   Young Horse Boots </vt:lpstr>
      <vt:lpstr>SPURS</vt:lpstr>
      <vt:lpstr>LIMBS.</vt:lpstr>
      <vt:lpstr>FROM JULY 2021</vt:lpstr>
      <vt:lpstr>PowerPoint Presentation</vt:lpstr>
      <vt:lpstr>CHECKING TIGHTNESS OF NOSEBAND      CORRECTLY</vt:lpstr>
      <vt:lpstr>X POLE AT PRACTICE FENCE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STIPENDIARY STEWARDS SEMINAR</dc:title>
  <dc:creator>Janet Currie</dc:creator>
  <cp:lastModifiedBy>Michelle O'Reilly</cp:lastModifiedBy>
  <cp:revision>74</cp:revision>
  <cp:lastPrinted>2018-03-26T09:38:59Z</cp:lastPrinted>
  <dcterms:created xsi:type="dcterms:W3CDTF">2018-03-24T21:45:09Z</dcterms:created>
  <dcterms:modified xsi:type="dcterms:W3CDTF">2021-03-31T11:19:52Z</dcterms:modified>
</cp:coreProperties>
</file>